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9F144-C82F-446B-BCD0-1473D31CC01B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FCFFF-70D6-45F5-972D-FE9AC709E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*најмање правилна дефиниција јер не укључује</a:t>
            </a:r>
            <a:r>
              <a:rPr lang="sr-Cyrl-RS" baseline="0" dirty="0" smtClean="0"/>
              <a:t> брзину већ само степен ресорпције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CFFF-70D6-45F5-972D-FE9AC709EE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68F90-46FC-48B2-AF17-71A9969C8E0A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5652A-9991-4804-AF85-4E1BCCC9A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3"/>
            <a:ext cx="7772400" cy="2115667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ИНТЕГРИСАНЕ АКАДЕМСКЕ </a:t>
            </a:r>
            <a:br>
              <a:rPr lang="sr-Cyrl-C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СТУДИЈЕ ФАРМАЦИЈЕ</a:t>
            </a:r>
            <a:br>
              <a:rPr lang="sr-Cyrl-C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200" u="sng" dirty="0" smtClean="0">
                <a:latin typeface="Times New Roman" pitchFamily="18" charset="0"/>
                <a:cs typeface="Times New Roman" pitchFamily="18" charset="0"/>
              </a:rPr>
              <a:t>И16 ОБРАДА РЕЗУЛТАТА МЕРЕЊА 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RS" sz="2200" dirty="0" smtClean="0">
                <a:latin typeface="Arial" pitchFamily="34" charset="0"/>
                <a:cs typeface="Arial" pitchFamily="34" charset="0"/>
              </a:rPr>
            </a:br>
            <a:r>
              <a:rPr lang="sr-Cyrl-RS" dirty="0" smtClean="0"/>
              <a:t/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933056"/>
            <a:ext cx="8640960" cy="1705744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Предавање </a:t>
            </a:r>
            <a:r>
              <a:rPr lang="sr-Latn-R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Израчунавање биорасположивости лекова и АУЦ – а</a:t>
            </a:r>
          </a:p>
          <a:p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Доц. др Ксенија Вучићевић</a:t>
            </a:r>
            <a:endParaRPr lang="en-US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8738" y="0"/>
            <a:ext cx="14065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10000"/>
          </a:bodyPr>
          <a:lstStyle/>
          <a:p>
            <a:r>
              <a:rPr lang="sr-Cyrl-RS" b="1" i="1" dirty="0" smtClean="0"/>
              <a:t>Биолошка еквивалентност- </a:t>
            </a:r>
            <a:r>
              <a:rPr lang="sr-Cyrl-RS" dirty="0" smtClean="0"/>
              <a:t>је параметар који простиче из претходно наведених појмова.</a:t>
            </a:r>
          </a:p>
          <a:p>
            <a:r>
              <a:rPr lang="sr-Cyrl-RS" dirty="0" smtClean="0"/>
              <a:t>Биолошку еквивалентност испуњавају фармацеутски препарати који одговарају условима за фармацеутску еквивалентност или фармацеутску алтернативу при чему су степен апсорпције и брзина апсорпције сличне када се испитује примена у сличним условима. </a:t>
            </a:r>
          </a:p>
          <a:p>
            <a:r>
              <a:rPr lang="sr-Cyrl-RS" b="1" i="1" dirty="0" smtClean="0"/>
              <a:t>Терапијска еквивалентност</a:t>
            </a:r>
            <a:r>
              <a:rPr lang="sr-Cyrl-RS" dirty="0" smtClean="0"/>
              <a:t>-  се може потврдити код два препарата која садрже исту активну супстанцу али показују исту ефикасност и безбедност.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08012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363272" cy="5184576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	Фактори који утичу на биорасположивост лекова: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фармацеутско- технолошки фактори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храна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циркардијални ритам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/>
              <a:t>патофизиолошки процеси у организму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/>
              <a:t>Биорасположивост се у доступној литератури обележава словом Ф  с обзиром да по дефиницији одражава фракцију унете дозе која доспева до системске циркулације као интактни лек.</a:t>
            </a:r>
          </a:p>
          <a:p>
            <a:r>
              <a:rPr lang="sr-Cyrl-RS" dirty="0" smtClean="0"/>
              <a:t>Из свега наведеног је јасно да ова фракција лека зависи од два процеса, тј. од тога како се лек апсорбује и која фракција лека се елиминише након првог проласка кроз јетру.</a:t>
            </a:r>
          </a:p>
          <a:p>
            <a:r>
              <a:rPr lang="sr-Cyrl-RS" dirty="0" smtClean="0"/>
              <a:t>Ф= Фг*Фх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	Фг= апсорбована фракција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  Фх= фракција која преостане након првог проласка 	кроз јетру	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900634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/>
              <a:t>Пример:  Након оралне примене таблете лека Х у дози од 100 мг  забележена је апсорпција лека у танкон црвеу након чега је 80 мг лека транспортовано у портну циркулацију (апсорбована фракција је износила 0,8). Хепатична екстракција овог лека је износила 0,75 тако да је 60мг лека ексретовано након првог проласка кроз јетру а 20мг лека је избегло екскрецију.Колика је биорасположивост примењеног лека?</a:t>
            </a:r>
          </a:p>
          <a:p>
            <a:r>
              <a:rPr lang="sr-Cyrl-RS" dirty="0" smtClean="0"/>
              <a:t>Одговор:</a:t>
            </a:r>
          </a:p>
          <a:p>
            <a:pPr>
              <a:buNone/>
            </a:pPr>
            <a:r>
              <a:rPr lang="sr-Cyrl-RS" dirty="0" smtClean="0"/>
              <a:t>	Ф= Фг*Фх=0,8*0,25= 0,2</a:t>
            </a:r>
          </a:p>
          <a:p>
            <a:pPr>
              <a:buNone/>
            </a:pPr>
            <a:r>
              <a:rPr lang="sr-Cyrl-RS" dirty="0" smtClean="0"/>
              <a:t>	Биолошка расположивост лека је 20%.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5043510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Како се одређује биорасположивост?</a:t>
            </a:r>
            <a:endParaRPr lang="en-US" dirty="0" smtClean="0"/>
          </a:p>
          <a:p>
            <a:r>
              <a:rPr lang="sr-Cyrl-RS" dirty="0" smtClean="0"/>
              <a:t>Апсолутна биорасположивост се израчунава у односу на интравенску референтну дозу, по дефиницији биорасположивост </a:t>
            </a:r>
            <a:r>
              <a:rPr lang="sr-Latn-RS" dirty="0" smtClean="0"/>
              <a:t>iv</a:t>
            </a:r>
            <a:r>
              <a:rPr lang="sr-Cyrl-RS" dirty="0" smtClean="0"/>
              <a:t>. примењеног лека је 100.</a:t>
            </a:r>
          </a:p>
          <a:p>
            <a:r>
              <a:rPr lang="sr-Cyrl-RS" dirty="0" smtClean="0"/>
              <a:t>Уобичајена метода мерења је давање и интравенске и оралне дозе лека волонтерима у одвојеним околностима.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00634"/>
          </a:xfrm>
        </p:spPr>
        <p:txBody>
          <a:bodyPr/>
          <a:lstStyle/>
          <a:p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АУЦ превод енглеске скраћенице А</a:t>
            </a:r>
            <a:r>
              <a:rPr lang="sr-Latn-RS" sz="2800" dirty="0" smtClean="0">
                <a:latin typeface="Calibri" pitchFamily="34" charset="0"/>
                <a:cs typeface="Calibri" pitchFamily="34" charset="0"/>
              </a:rPr>
              <a:t>UC 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sr-Latn-RS" sz="2800" dirty="0" smtClean="0">
                <a:latin typeface="Calibri" pitchFamily="34" charset="0"/>
                <a:cs typeface="Calibri" pitchFamily="34" charset="0"/>
              </a:rPr>
              <a:t>area under the curve)</a:t>
            </a:r>
            <a:r>
              <a:rPr lang="sr-Cyrl-RS" sz="2800" dirty="0" smtClean="0">
                <a:latin typeface="Calibri" pitchFamily="34" charset="0"/>
                <a:cs typeface="Calibri" pitchFamily="34" charset="0"/>
              </a:rPr>
              <a:t>- означава површину испод криве која указује на кретање концентрације лека у плазми током одређеног временског периода. 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АУЦ</a:t>
            </a:r>
            <a:r>
              <a:rPr lang="sr-Cyrl-RS" b="1" dirty="0" smtClean="0"/>
              <a:t>ив</a:t>
            </a:r>
            <a:r>
              <a:rPr lang="sr-Cyrl-RS" dirty="0" smtClean="0"/>
              <a:t>=Доза</a:t>
            </a:r>
            <a:r>
              <a:rPr lang="sr-Cyrl-RS" b="1" baseline="-25000" dirty="0" smtClean="0"/>
              <a:t>ив</a:t>
            </a:r>
            <a:r>
              <a:rPr lang="sr-Cyrl-RS" dirty="0" smtClean="0"/>
              <a:t>/Клиренс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АУЦ</a:t>
            </a:r>
            <a:r>
              <a:rPr lang="sr-Cyrl-RS" b="1" dirty="0" smtClean="0"/>
              <a:t>ор=</a:t>
            </a:r>
            <a:r>
              <a:rPr lang="sr-Cyrl-RS" dirty="0" smtClean="0"/>
              <a:t>Ф*Доза</a:t>
            </a:r>
            <a:r>
              <a:rPr lang="sr-Cyrl-RS" baseline="-25000" dirty="0" smtClean="0"/>
              <a:t>ор</a:t>
            </a:r>
            <a:r>
              <a:rPr lang="sr-Cyrl-RS" dirty="0" smtClean="0"/>
              <a:t>/Клиренс</a:t>
            </a:r>
          </a:p>
          <a:p>
            <a:pPr>
              <a:buNone/>
            </a:pPr>
            <a:r>
              <a:rPr lang="sr-Cyrl-RS" dirty="0" smtClean="0"/>
              <a:t>АУЦ</a:t>
            </a:r>
            <a:r>
              <a:rPr lang="sr-Cyrl-RS" b="1" dirty="0" smtClean="0"/>
              <a:t>ор/</a:t>
            </a:r>
            <a:r>
              <a:rPr lang="sr-Cyrl-RS" dirty="0" smtClean="0"/>
              <a:t>АУЦ</a:t>
            </a:r>
            <a:r>
              <a:rPr lang="sr-Cyrl-RS" b="1" dirty="0" smtClean="0"/>
              <a:t>ив=</a:t>
            </a:r>
            <a:r>
              <a:rPr lang="sr-Cyrl-RS" sz="2400" dirty="0" smtClean="0"/>
              <a:t>Ф*Доза</a:t>
            </a:r>
            <a:r>
              <a:rPr lang="sr-Cyrl-RS" sz="2400" baseline="-25000" dirty="0" smtClean="0"/>
              <a:t>ор</a:t>
            </a:r>
            <a:r>
              <a:rPr lang="sr-Cyrl-RS" sz="2400" dirty="0" smtClean="0"/>
              <a:t>/Клиренс/Доза</a:t>
            </a:r>
            <a:r>
              <a:rPr lang="sr-Cyrl-RS" sz="2400" b="1" baseline="-25000" dirty="0" smtClean="0"/>
              <a:t>ив</a:t>
            </a:r>
            <a:r>
              <a:rPr lang="sr-Cyrl-RS" sz="2400" dirty="0" smtClean="0"/>
              <a:t>/Клиренс</a:t>
            </a:r>
          </a:p>
          <a:p>
            <a:pPr>
              <a:buNone/>
            </a:pPr>
            <a:r>
              <a:rPr lang="sr-Cyrl-RS" sz="2400" dirty="0" smtClean="0"/>
              <a:t>Ако су орална и интравенска доза исте онда следи да је </a:t>
            </a:r>
          </a:p>
          <a:p>
            <a:pPr>
              <a:buNone/>
            </a:pPr>
            <a:r>
              <a:rPr lang="sr-Cyrl-RS" sz="2400" dirty="0" smtClean="0"/>
              <a:t>		</a:t>
            </a:r>
            <a:r>
              <a:rPr lang="sr-Cyrl-RS" dirty="0" smtClean="0"/>
              <a:t>Ф=АУЦ</a:t>
            </a:r>
            <a:r>
              <a:rPr lang="sr-Cyrl-RS" b="1" dirty="0" smtClean="0"/>
              <a:t>ор</a:t>
            </a:r>
            <a:r>
              <a:rPr lang="sr-Cyrl-RS" dirty="0" smtClean="0"/>
              <a:t>/АУЦ</a:t>
            </a:r>
            <a:r>
              <a:rPr lang="sr-Cyrl-RS" b="1" dirty="0" smtClean="0"/>
              <a:t>ив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97207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Пример: Ако се да иста доза лека орално и интравенски и АУЦ</a:t>
            </a:r>
            <a:r>
              <a:rPr lang="sr-Cyrl-RS" b="1" dirty="0" smtClean="0"/>
              <a:t>ор </a:t>
            </a:r>
            <a:r>
              <a:rPr lang="sr-Cyrl-RS" dirty="0" smtClean="0"/>
              <a:t>је 50% АУЦ</a:t>
            </a:r>
            <a:r>
              <a:rPr lang="sr-Cyrl-RS" b="1" dirty="0" smtClean="0"/>
              <a:t>ив </a:t>
            </a:r>
            <a:r>
              <a:rPr lang="sr-Cyrl-RS" dirty="0" smtClean="0"/>
              <a:t>онда је биорасположивост оралне формулације 50%.</a:t>
            </a:r>
          </a:p>
          <a:p>
            <a:r>
              <a:rPr lang="sr-Cyrl-RS" dirty="0" smtClean="0"/>
              <a:t>Разлог овако умерене биорасположивости може бити или слабија апсорпција лека у ГИТ-у или метаболизам првог проласка кроз јетру или комбинација ова два фактора. </a:t>
            </a:r>
          </a:p>
          <a:p>
            <a:r>
              <a:rPr lang="sr-Cyrl-RS" dirty="0" smtClean="0"/>
              <a:t>Други метод за одређивање биолошке расположивости је одређивање уринарног метаболита лека након оралне или интравенске примене.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>
            <a:normAutofit fontScale="62500" lnSpcReduction="20000"/>
          </a:bodyPr>
          <a:lstStyle/>
          <a:p>
            <a:r>
              <a:rPr lang="sr-Cyrl-RS" sz="4000" dirty="0" smtClean="0"/>
              <a:t>Израчунавање </a:t>
            </a:r>
            <a:r>
              <a:rPr lang="sr-Cyrl-RS" sz="4000" b="1" dirty="0" smtClean="0"/>
              <a:t>релативне биорасположивости </a:t>
            </a:r>
            <a:r>
              <a:rPr lang="sr-Cyrl-RS" sz="4000" dirty="0" smtClean="0"/>
              <a:t>врши се тако што се биорасположивост једне оралне формулације (испитивана формулација) се упоређује са другом оралном (референтном) формулацијом.</a:t>
            </a:r>
          </a:p>
          <a:p>
            <a:r>
              <a:rPr lang="sr-Cyrl-RS" sz="4000" dirty="0" smtClean="0"/>
              <a:t>Ово се ради најчешће за нове генеречке лекове где је референтна формулација бр</a:t>
            </a:r>
            <a:r>
              <a:rPr lang="en-US" sz="4000" dirty="0" smtClean="0"/>
              <a:t>e</a:t>
            </a:r>
            <a:r>
              <a:rPr lang="sr-Cyrl-RS" sz="4000" dirty="0" smtClean="0"/>
              <a:t>нд иноватора или “водећа” формулација лека на тржишту.</a:t>
            </a:r>
            <a:endParaRPr lang="en-US" sz="4000" dirty="0" smtClean="0"/>
          </a:p>
          <a:p>
            <a:r>
              <a:rPr lang="sr-Cyrl-RS" sz="4000" dirty="0" smtClean="0"/>
              <a:t>Ова метода служи за одреживање релативне биоискористљивости јер је апсолутна биосикористљивост обе формулације поприлично ниска због слабе апсорпције или метаболизма првог проласка кроз јетру услед чега неће бити детектована биоискористљивост.</a:t>
            </a:r>
          </a:p>
          <a:p>
            <a:pPr>
              <a:buNone/>
            </a:pPr>
            <a:r>
              <a:rPr lang="sr-Cyrl-RS" sz="4000" dirty="0" smtClean="0"/>
              <a:t> </a:t>
            </a:r>
          </a:p>
          <a:p>
            <a:pPr>
              <a:buNone/>
            </a:pPr>
            <a:endParaRPr lang="sr-Cyrl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/>
          <a:lstStyle/>
          <a:p>
            <a:r>
              <a:rPr lang="sr-Cyrl-RS" dirty="0" smtClean="0"/>
              <a:t>Један од услова биоеквиваленце оваквих формулације је да однос АУЦ тестиране и рефрентне формулације износи у опсегу од 0,8 до 1,25.</a:t>
            </a:r>
          </a:p>
          <a:p>
            <a:pPr>
              <a:buNone/>
            </a:pPr>
            <a:r>
              <a:rPr lang="sr-Cyrl-RS" sz="2400" dirty="0" smtClean="0"/>
              <a:t>  </a:t>
            </a:r>
          </a:p>
          <a:p>
            <a:pPr algn="ctr">
              <a:buNone/>
            </a:pPr>
            <a:r>
              <a:rPr lang="sr-Cyrl-RS" sz="2400" b="1" dirty="0" smtClean="0"/>
              <a:t>Релативна биоискористљивост= АУЦ</a:t>
            </a:r>
            <a:r>
              <a:rPr lang="sr-Cyrl-RS" sz="2400" b="1" baseline="-25000" dirty="0" smtClean="0"/>
              <a:t>тестиране</a:t>
            </a:r>
            <a:r>
              <a:rPr lang="sr-Cyrl-RS" sz="2400" b="1" dirty="0" smtClean="0"/>
              <a:t>/ АУЦ</a:t>
            </a:r>
            <a:r>
              <a:rPr lang="sr-Cyrl-RS" sz="2400" b="1" baseline="-25000" dirty="0" smtClean="0"/>
              <a:t>референтне</a:t>
            </a:r>
          </a:p>
          <a:p>
            <a:pPr algn="ctr">
              <a:buNone/>
            </a:pPr>
            <a:endParaRPr lang="en-US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случају да се целокупна доза лека апсорбује у ГИТ-у и да се интактна доза транспортује у портну циркулацију онда биорасположивост лека зависи од фракције лека која заобилази метаболизам првог проласка кроз јетру.</a:t>
            </a:r>
          </a:p>
          <a:p>
            <a:pPr lvl="2">
              <a:buFont typeface="Wingdings" pitchFamily="2" charset="2"/>
              <a:buChar char="ü"/>
            </a:pPr>
            <a:r>
              <a:rPr lang="sr-Cyrl-RS" dirty="0" smtClean="0"/>
              <a:t>Ф =1- хепатични екскрециони однос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781128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Calibri" pitchFamily="34" charset="0"/>
                <a:cs typeface="Arial" pitchFamily="34" charset="0"/>
              </a:rPr>
              <a:t>Биолошка расположивост или биорасположивост (енг. </a:t>
            </a:r>
            <a:r>
              <a:rPr lang="sr-Latn-RS" dirty="0" smtClean="0">
                <a:latin typeface="Calibri" pitchFamily="34" charset="0"/>
                <a:cs typeface="Arial" pitchFamily="34" charset="0"/>
              </a:rPr>
              <a:t>bioavailiability) –</a:t>
            </a:r>
            <a:r>
              <a:rPr lang="sr-Cyrl-RS" dirty="0">
                <a:latin typeface="Calibri" pitchFamily="34" charset="0"/>
                <a:cs typeface="Arial" pitchFamily="34" charset="0"/>
              </a:rPr>
              <a:t> </a:t>
            </a:r>
            <a:r>
              <a:rPr lang="sr-Cyrl-RS" dirty="0" smtClean="0">
                <a:latin typeface="Calibri" pitchFamily="34" charset="0"/>
                <a:cs typeface="Arial" pitchFamily="34" charset="0"/>
              </a:rPr>
              <a:t>фармакокинетички термин који постоји у више различитих дефиниција а који може имати вешеструко значење </a:t>
            </a:r>
          </a:p>
          <a:p>
            <a:r>
              <a:rPr lang="sr-Cyrl-RS" dirty="0" smtClean="0">
                <a:latin typeface="Calibri" pitchFamily="34" charset="0"/>
                <a:cs typeface="Arial" pitchFamily="34" charset="0"/>
              </a:rPr>
              <a:t>Биорасположивост се односи и на </a:t>
            </a:r>
            <a:r>
              <a:rPr lang="sr-Cyrl-RS" i="1" dirty="0" smtClean="0">
                <a:latin typeface="Calibri" pitchFamily="34" charset="0"/>
                <a:cs typeface="Arial" pitchFamily="34" charset="0"/>
              </a:rPr>
              <a:t>апсолутну</a:t>
            </a:r>
            <a:r>
              <a:rPr lang="sr-Cyrl-RS" dirty="0" smtClean="0">
                <a:latin typeface="Calibri" pitchFamily="34" charset="0"/>
                <a:cs typeface="Arial" pitchFamily="34" charset="0"/>
              </a:rPr>
              <a:t> и на </a:t>
            </a:r>
            <a:r>
              <a:rPr lang="sr-Cyrl-RS" i="1" dirty="0" smtClean="0">
                <a:latin typeface="Calibri" pitchFamily="34" charset="0"/>
                <a:cs typeface="Arial" pitchFamily="34" charset="0"/>
              </a:rPr>
              <a:t>релативну</a:t>
            </a:r>
            <a:r>
              <a:rPr lang="sr-Cyrl-RS" dirty="0" smtClean="0">
                <a:latin typeface="Calibri" pitchFamily="34" charset="0"/>
                <a:cs typeface="Arial" pitchFamily="34" charset="0"/>
              </a:rPr>
              <a:t> количину лековите супстанце у одређеном фармацеутском облику која се након примене апсорбује и доспева до системске циркулације као и на брзину путем које се примењени лек појављује у циркулацији.</a:t>
            </a:r>
            <a:endParaRPr lang="en-US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556792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1536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Активност</a:t>
                      </a:r>
                      <a:r>
                        <a:rPr lang="sr-Cyrl-RS" baseline="0" dirty="0" smtClean="0"/>
                        <a:t> хепатичних ензима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% ексреције приликом првог</a:t>
                      </a:r>
                      <a:r>
                        <a:rPr lang="sr-Cyrl-RS" baseline="0" dirty="0" smtClean="0"/>
                        <a:t> проласка кроз јетру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Биорасположивост  лекова</a:t>
                      </a:r>
                      <a:endParaRPr lang="en-US" dirty="0"/>
                    </a:p>
                  </a:txBody>
                  <a:tcPr/>
                </a:tc>
              </a:tr>
              <a:tr h="570755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Низак</a:t>
                      </a:r>
                      <a:r>
                        <a:rPr lang="sr-Cyrl-RS" b="1" baseline="0" dirty="0" smtClean="0"/>
                        <a:t> ниво екскреције лекова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676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Нормалана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98</a:t>
                      </a:r>
                      <a:endParaRPr lang="en-US" dirty="0"/>
                    </a:p>
                  </a:txBody>
                  <a:tcPr/>
                </a:tc>
              </a:tr>
              <a:tr h="330676">
                <a:tc>
                  <a:txBody>
                    <a:bodyPr/>
                    <a:lstStyle/>
                    <a:p>
                      <a:r>
                        <a:rPr lang="sr-Cyrl-RS" dirty="0" smtClean="0"/>
                        <a:t>Двоструки</a:t>
                      </a:r>
                      <a:r>
                        <a:rPr lang="sr-Cyrl-RS" baseline="0" dirty="0" smtClean="0"/>
                        <a:t> (индукован)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96</a:t>
                      </a:r>
                      <a:endParaRPr lang="en-US" dirty="0"/>
                    </a:p>
                  </a:txBody>
                  <a:tcPr/>
                </a:tc>
              </a:tr>
              <a:tr h="57075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Половина</a:t>
                      </a:r>
                      <a:r>
                        <a:rPr lang="sr-Cyrl-RS" baseline="0" dirty="0" smtClean="0"/>
                        <a:t> нормалног (инхибиран)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99</a:t>
                      </a:r>
                      <a:endParaRPr lang="en-US" dirty="0"/>
                    </a:p>
                  </a:txBody>
                  <a:tcPr/>
                </a:tc>
              </a:tr>
              <a:tr h="570755">
                <a:tc>
                  <a:txBody>
                    <a:bodyPr/>
                    <a:lstStyle/>
                    <a:p>
                      <a:r>
                        <a:rPr lang="sr-Cyrl-RS" b="1" dirty="0" smtClean="0"/>
                        <a:t>Висок ниво </a:t>
                      </a:r>
                      <a:r>
                        <a:rPr lang="sr-Cyrl-RS" b="1" baseline="0" dirty="0" smtClean="0"/>
                        <a:t>екскреције лекова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676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Нормалан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30676">
                <a:tc>
                  <a:txBody>
                    <a:bodyPr/>
                    <a:lstStyle/>
                    <a:p>
                      <a:r>
                        <a:rPr lang="sr-Cyrl-RS" dirty="0" smtClean="0"/>
                        <a:t>Двоструки</a:t>
                      </a:r>
                      <a:r>
                        <a:rPr lang="sr-Cyrl-RS" baseline="0" dirty="0" smtClean="0"/>
                        <a:t> (индукован)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57075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Половина</a:t>
                      </a:r>
                      <a:r>
                        <a:rPr lang="sr-Cyrl-RS" baseline="0" dirty="0" smtClean="0"/>
                        <a:t> нормалног (инхибиран)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8280920" cy="496855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Израчунавање АУЦ-а код интравенске примене лекова</a:t>
            </a:r>
          </a:p>
          <a:p>
            <a:r>
              <a:rPr lang="sr-Cyrl-RS" dirty="0" smtClean="0"/>
              <a:t>АУЦ</a:t>
            </a:r>
            <a:r>
              <a:rPr lang="sr-Latn-CS" dirty="0" smtClean="0"/>
              <a:t>= (C</a:t>
            </a:r>
            <a:r>
              <a:rPr lang="sr-Latn-CS" sz="2000" dirty="0" smtClean="0"/>
              <a:t>1</a:t>
            </a:r>
            <a:r>
              <a:rPr lang="sr-Latn-CS" dirty="0" smtClean="0"/>
              <a:t> + C</a:t>
            </a:r>
            <a:r>
              <a:rPr lang="sr-Latn-CS" sz="2000" dirty="0" smtClean="0"/>
              <a:t>2</a:t>
            </a:r>
            <a:r>
              <a:rPr lang="sr-Latn-CS" dirty="0" smtClean="0"/>
              <a:t>) x (t</a:t>
            </a:r>
            <a:r>
              <a:rPr lang="sr-Latn-CS" sz="2000" dirty="0" smtClean="0"/>
              <a:t>2</a:t>
            </a:r>
            <a:r>
              <a:rPr lang="sr-Latn-CS" dirty="0" smtClean="0"/>
              <a:t> – t</a:t>
            </a:r>
            <a:r>
              <a:rPr lang="sr-Latn-CS" sz="2000" dirty="0" smtClean="0"/>
              <a:t>1</a:t>
            </a:r>
            <a:r>
              <a:rPr lang="sr-Latn-CS" dirty="0" smtClean="0"/>
              <a:t>) / 2 </a:t>
            </a:r>
            <a:endParaRPr lang="sr-Cyrl-C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АУЦ</a:t>
            </a:r>
            <a:r>
              <a:rPr lang="sr-Cyrl-RS" baseline="-25000" dirty="0" smtClean="0"/>
              <a:t>последња</a:t>
            </a:r>
            <a:r>
              <a:rPr lang="sr-Cyrl-RS" dirty="0" smtClean="0"/>
              <a:t> =</a:t>
            </a:r>
            <a:r>
              <a:rPr lang="sr-Latn-CS" dirty="0" smtClean="0"/>
              <a:t>C</a:t>
            </a:r>
            <a:r>
              <a:rPr lang="sr-Cyrl-RS" baseline="-25000" dirty="0" smtClean="0"/>
              <a:t>последња</a:t>
            </a:r>
            <a:r>
              <a:rPr lang="sr-Latn-CS" dirty="0" smtClean="0"/>
              <a:t> /</a:t>
            </a:r>
            <a:r>
              <a:rPr lang="sr-Cyrl-RS" dirty="0" smtClean="0"/>
              <a:t>константа елиминације</a:t>
            </a:r>
            <a:endParaRPr lang="en-US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619672" y="2708920"/>
            <a:ext cx="3600400" cy="2880320"/>
            <a:chOff x="2619" y="8401"/>
            <a:chExt cx="4176" cy="2860"/>
          </a:xfrm>
        </p:grpSpPr>
        <p:sp>
          <p:nvSpPr>
            <p:cNvPr id="1027" name="Line 3"/>
            <p:cNvSpPr>
              <a:spLocks noChangeShapeType="1"/>
            </p:cNvSpPr>
            <p:nvPr/>
          </p:nvSpPr>
          <p:spPr bwMode="auto">
            <a:xfrm flipV="1">
              <a:off x="2619" y="8813"/>
              <a:ext cx="0" cy="24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2619" y="11141"/>
              <a:ext cx="41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>
              <a:off x="2907" y="9636"/>
              <a:ext cx="0" cy="158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2619" y="8401"/>
              <a:ext cx="3744" cy="2799"/>
              <a:chOff x="2619" y="8401"/>
              <a:chExt cx="3744" cy="2799"/>
            </a:xfrm>
          </p:grpSpPr>
          <p:sp>
            <p:nvSpPr>
              <p:cNvPr id="1031" name="Arc 7"/>
              <p:cNvSpPr>
                <a:spLocks/>
              </p:cNvSpPr>
              <p:nvPr/>
            </p:nvSpPr>
            <p:spPr bwMode="auto">
              <a:xfrm flipH="1" flipV="1">
                <a:off x="2619" y="8956"/>
                <a:ext cx="3744" cy="201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>
                <a:off x="3195" y="9904"/>
                <a:ext cx="0" cy="1296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auto">
              <a:xfrm>
                <a:off x="3483" y="10173"/>
                <a:ext cx="0" cy="1008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auto">
              <a:xfrm>
                <a:off x="3771" y="10315"/>
                <a:ext cx="0" cy="864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auto">
              <a:xfrm>
                <a:off x="4059" y="10459"/>
                <a:ext cx="0" cy="72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auto">
              <a:xfrm>
                <a:off x="4347" y="10584"/>
                <a:ext cx="0" cy="576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Line 13"/>
              <p:cNvSpPr>
                <a:spLocks noChangeShapeType="1"/>
              </p:cNvSpPr>
              <p:nvPr/>
            </p:nvSpPr>
            <p:spPr bwMode="auto">
              <a:xfrm>
                <a:off x="4635" y="10728"/>
                <a:ext cx="0" cy="432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auto">
              <a:xfrm flipV="1">
                <a:off x="4635" y="10728"/>
                <a:ext cx="144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 flipV="1">
                <a:off x="4635" y="10728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auto">
              <a:xfrm flipV="1">
                <a:off x="4635" y="10728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auto">
              <a:xfrm flipV="1">
                <a:off x="4779" y="10728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auto">
              <a:xfrm flipV="1">
                <a:off x="4923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auto">
              <a:xfrm flipV="1">
                <a:off x="5067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auto">
              <a:xfrm flipV="1">
                <a:off x="5211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auto">
              <a:xfrm flipV="1">
                <a:off x="5355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/>
            </p:nvSpPr>
            <p:spPr bwMode="auto">
              <a:xfrm flipV="1">
                <a:off x="5499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auto">
              <a:xfrm flipV="1">
                <a:off x="5787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auto">
              <a:xfrm flipV="1">
                <a:off x="5643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auto">
              <a:xfrm flipV="1">
                <a:off x="5931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auto">
              <a:xfrm flipV="1">
                <a:off x="6075" y="1085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auto">
              <a:xfrm flipH="1">
                <a:off x="5067" y="10308"/>
                <a:ext cx="1008" cy="7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Line 28"/>
              <p:cNvSpPr>
                <a:spLocks noChangeShapeType="1"/>
              </p:cNvSpPr>
              <p:nvPr/>
            </p:nvSpPr>
            <p:spPr bwMode="auto">
              <a:xfrm>
                <a:off x="5067" y="8401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auto">
              <a:xfrm>
                <a:off x="5067" y="8401"/>
                <a:ext cx="0" cy="14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Line 30"/>
              <p:cNvSpPr>
                <a:spLocks noChangeShapeType="1"/>
              </p:cNvSpPr>
              <p:nvPr/>
            </p:nvSpPr>
            <p:spPr bwMode="auto">
              <a:xfrm>
                <a:off x="5499" y="8813"/>
                <a:ext cx="0" cy="100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Line 31"/>
              <p:cNvSpPr>
                <a:spLocks noChangeShapeType="1"/>
              </p:cNvSpPr>
              <p:nvPr/>
            </p:nvSpPr>
            <p:spPr bwMode="auto">
              <a:xfrm>
                <a:off x="5067" y="9753"/>
                <a:ext cx="43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Line 32"/>
              <p:cNvSpPr>
                <a:spLocks noChangeShapeType="1"/>
              </p:cNvSpPr>
              <p:nvPr/>
            </p:nvSpPr>
            <p:spPr bwMode="auto">
              <a:xfrm flipV="1">
                <a:off x="5067" y="8545"/>
                <a:ext cx="144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/>
            </p:nvSpPr>
            <p:spPr bwMode="auto">
              <a:xfrm flipV="1">
                <a:off x="5067" y="8948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Line 34"/>
              <p:cNvSpPr>
                <a:spLocks noChangeShapeType="1"/>
              </p:cNvSpPr>
              <p:nvPr/>
            </p:nvSpPr>
            <p:spPr bwMode="auto">
              <a:xfrm flipV="1">
                <a:off x="5067" y="9216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Line 35"/>
              <p:cNvSpPr>
                <a:spLocks noChangeShapeType="1"/>
              </p:cNvSpPr>
              <p:nvPr/>
            </p:nvSpPr>
            <p:spPr bwMode="auto">
              <a:xfrm flipV="1">
                <a:off x="5211" y="9484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/>
            </p:nvSpPr>
            <p:spPr bwMode="auto">
              <a:xfrm flipV="1">
                <a:off x="5067" y="8669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Line 37"/>
              <p:cNvSpPr>
                <a:spLocks noChangeShapeType="1"/>
              </p:cNvSpPr>
              <p:nvPr/>
            </p:nvSpPr>
            <p:spPr bwMode="auto">
              <a:xfrm flipV="1">
                <a:off x="5067" y="8813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Line 38"/>
              <p:cNvSpPr>
                <a:spLocks noChangeShapeType="1"/>
              </p:cNvSpPr>
              <p:nvPr/>
            </p:nvSpPr>
            <p:spPr bwMode="auto">
              <a:xfrm flipV="1">
                <a:off x="5067" y="9360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Line 39"/>
              <p:cNvSpPr>
                <a:spLocks noChangeShapeType="1"/>
              </p:cNvSpPr>
              <p:nvPr/>
            </p:nvSpPr>
            <p:spPr bwMode="auto">
              <a:xfrm flipV="1">
                <a:off x="5067" y="9092"/>
                <a:ext cx="432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Line 40"/>
              <p:cNvSpPr>
                <a:spLocks noChangeShapeType="1"/>
              </p:cNvSpPr>
              <p:nvPr/>
            </p:nvSpPr>
            <p:spPr bwMode="auto">
              <a:xfrm flipV="1">
                <a:off x="5067" y="8813"/>
                <a:ext cx="288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Line 41"/>
              <p:cNvSpPr>
                <a:spLocks noChangeShapeType="1"/>
              </p:cNvSpPr>
              <p:nvPr/>
            </p:nvSpPr>
            <p:spPr bwMode="auto">
              <a:xfrm flipV="1">
                <a:off x="5067" y="8669"/>
                <a:ext cx="144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Line 42"/>
              <p:cNvSpPr>
                <a:spLocks noChangeShapeType="1"/>
              </p:cNvSpPr>
              <p:nvPr/>
            </p:nvSpPr>
            <p:spPr bwMode="auto">
              <a:xfrm flipV="1">
                <a:off x="5355" y="9628"/>
                <a:ext cx="144" cy="1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Line 43"/>
              <p:cNvSpPr>
                <a:spLocks noChangeShapeType="1"/>
              </p:cNvSpPr>
              <p:nvPr/>
            </p:nvSpPr>
            <p:spPr bwMode="auto">
              <a:xfrm flipH="1">
                <a:off x="3339" y="9092"/>
                <a:ext cx="1728" cy="12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>
              <a:buNone/>
            </a:pPr>
            <a:r>
              <a:rPr lang="sr-Cyrl-RS" i="1" dirty="0" smtClean="0"/>
              <a:t>Дефиниција биорасположивости</a:t>
            </a:r>
          </a:p>
          <a:p>
            <a:r>
              <a:rPr lang="sr-Cyrl-RS" dirty="0" smtClean="0"/>
              <a:t>Према СЗО (</a:t>
            </a:r>
            <a:r>
              <a:rPr lang="sr-Latn-RS" dirty="0" smtClean="0"/>
              <a:t>World Health Organization- WHO)- </a:t>
            </a:r>
            <a:r>
              <a:rPr lang="sr-Cyrl-RS" dirty="0" smtClean="0"/>
              <a:t>представља проценат унете дозе лека који се апсорбује*</a:t>
            </a:r>
            <a:endParaRPr lang="sr-Cyrl-RS" dirty="0"/>
          </a:p>
          <a:p>
            <a:r>
              <a:rPr lang="sr-Cyrl-RS" dirty="0" smtClean="0"/>
              <a:t>Према ФДА (Фоо</a:t>
            </a:r>
            <a:r>
              <a:rPr lang="sr-Latn-RS" dirty="0" smtClean="0"/>
              <a:t>d and Drug Administartion)-</a:t>
            </a:r>
            <a:r>
              <a:rPr lang="sr-Cyrl-RS" dirty="0" smtClean="0"/>
              <a:t>представља степен и брзину којом се примењени лек аспорбује из одређеног фармацеутског облика и дистрибуира до места деловања тј. својих рецептора.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12568"/>
          </a:xfrm>
        </p:spPr>
        <p:txBody>
          <a:bodyPr/>
          <a:lstStyle/>
          <a:p>
            <a:pPr>
              <a:buNone/>
            </a:pPr>
            <a:r>
              <a:rPr lang="sr-Cyrl-RS" i="1" dirty="0" smtClean="0"/>
              <a:t>	</a:t>
            </a:r>
            <a:r>
              <a:rPr lang="sr-Cyrl-RS" b="1" i="1" dirty="0" smtClean="0"/>
              <a:t>Апсолутна биолошка расположивост</a:t>
            </a:r>
          </a:p>
          <a:p>
            <a:r>
              <a:rPr lang="sr-Cyrl-RS" dirty="0" smtClean="0"/>
              <a:t>параметар који указује на биорасположивост лековитог препарата примењеног </a:t>
            </a:r>
            <a:r>
              <a:rPr lang="sr-Latn-RS" i="1" dirty="0" smtClean="0"/>
              <a:t>per os</a:t>
            </a:r>
            <a:r>
              <a:rPr lang="sr-Cyrl-RS" i="1" dirty="0" smtClean="0"/>
              <a:t> </a:t>
            </a:r>
            <a:r>
              <a:rPr lang="sr-Cyrl-RS" dirty="0" smtClean="0"/>
              <a:t>при чему је степен биорасположивости упоређиван у однос у на </a:t>
            </a:r>
            <a:r>
              <a:rPr lang="sr-Latn-RS" i="1" dirty="0" smtClean="0"/>
              <a:t>iv. </a:t>
            </a:r>
            <a:r>
              <a:rPr lang="sr-Cyrl-RS" dirty="0" smtClean="0"/>
              <a:t>стандард</a:t>
            </a:r>
          </a:p>
          <a:p>
            <a:r>
              <a:rPr lang="sr-Cyrl-RS" dirty="0" smtClean="0"/>
              <a:t>Указује на утицај процеса апсорпције на доступност неког лека из фармацеутског препарата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sr-Cyrl-RS" b="1" i="1" dirty="0" smtClean="0"/>
              <a:t>Релативна биолошка расположивост</a:t>
            </a:r>
          </a:p>
          <a:p>
            <a:r>
              <a:rPr lang="sr-Cyrl-RS" i="1" dirty="0" smtClean="0"/>
              <a:t>Биолошка еквивалентност </a:t>
            </a:r>
            <a:r>
              <a:rPr lang="sr-Cyrl-RS" dirty="0" smtClean="0"/>
              <a:t>је синоним за релативну биолошку расположивост </a:t>
            </a:r>
          </a:p>
          <a:p>
            <a:r>
              <a:rPr lang="sr-Cyrl-RS" dirty="0" smtClean="0"/>
              <a:t>Параметар који се добија упоређивањем степена и брзине апсорпције примењеног лека у одређеном фармацеутском облику са степеном и брзином апсорпције референтног препарата тј. стандарда примењеног истим путем ( </a:t>
            </a:r>
            <a:r>
              <a:rPr lang="sr-Latn-RS" dirty="0" smtClean="0"/>
              <a:t>per os vs. </a:t>
            </a:r>
            <a:r>
              <a:rPr lang="sr-Latn-RS" dirty="0"/>
              <a:t>p</a:t>
            </a:r>
            <a:r>
              <a:rPr lang="sr-Latn-RS" dirty="0" smtClean="0"/>
              <a:t>er os; iv. vs</a:t>
            </a:r>
            <a:r>
              <a:rPr lang="sr-Cyrl-RS" dirty="0" smtClean="0"/>
              <a:t>.</a:t>
            </a:r>
            <a:r>
              <a:rPr lang="sr-Latn-RS" dirty="0" smtClean="0"/>
              <a:t> iv.)</a:t>
            </a:r>
            <a:endParaRPr lang="sr-Cyrl-RS" dirty="0" smtClean="0"/>
          </a:p>
          <a:p>
            <a:pPr>
              <a:buNone/>
            </a:pPr>
            <a:r>
              <a:rPr lang="sr-Cyrl-RS" i="1" dirty="0" smtClean="0"/>
              <a:t> </a:t>
            </a:r>
            <a:endParaRPr lang="en-US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968552"/>
          </a:xfrm>
        </p:spPr>
        <p:txBody>
          <a:bodyPr/>
          <a:lstStyle/>
          <a:p>
            <a:r>
              <a:rPr lang="sr-Cyrl-RS" dirty="0" smtClean="0"/>
              <a:t>Биолошку расположивост је индиковано одређивати код: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/>
              <a:t> </a:t>
            </a:r>
            <a:r>
              <a:rPr lang="sr-Cyrl-RS" dirty="0" smtClean="0"/>
              <a:t>новосинтетисаних лекова	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 новосинтетисаних фармацеутских облика лекова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/>
              <a:t> </a:t>
            </a:r>
            <a:r>
              <a:rPr lang="sr-Cyrl-RS" dirty="0" smtClean="0"/>
              <a:t>код вишедозних лековитих препарата који не поседују линеарну кинетику 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/>
              <a:t>п</a:t>
            </a:r>
            <a:r>
              <a:rPr lang="sr-Cyrl-RS" dirty="0" smtClean="0"/>
              <a:t>репарата који се сврставају у категорију фармаколошких паралела лекова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80920" cy="4680520"/>
          </a:xfrm>
        </p:spPr>
        <p:txBody>
          <a:bodyPr/>
          <a:lstStyle/>
          <a:p>
            <a:r>
              <a:rPr lang="sr-Cyrl-RS" dirty="0" smtClean="0"/>
              <a:t>Биолошку расположивост није потребно одређивати код: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 препарата лекова за </a:t>
            </a:r>
            <a:r>
              <a:rPr lang="sr-Latn-RS" dirty="0" smtClean="0"/>
              <a:t>iv.</a:t>
            </a:r>
            <a:r>
              <a:rPr lang="sr-Cyrl-RS" dirty="0" smtClean="0"/>
              <a:t> примену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/>
              <a:t> </a:t>
            </a:r>
            <a:r>
              <a:rPr lang="sr-Cyrl-RS" dirty="0" smtClean="0"/>
              <a:t>препарата намењених за топикалну примену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 smtClean="0"/>
              <a:t> препарата намењених за </a:t>
            </a:r>
            <a:r>
              <a:rPr lang="sr-Latn-RS" dirty="0" smtClean="0"/>
              <a:t>per os</a:t>
            </a:r>
            <a:r>
              <a:rPr lang="sr-Cyrl-RS" dirty="0" smtClean="0"/>
              <a:t> примену који   се на апсорбују у ГИТ-у</a:t>
            </a:r>
          </a:p>
          <a:p>
            <a:pPr lvl="1">
              <a:buFont typeface="Wingdings" pitchFamily="2" charset="2"/>
              <a:buChar char="ü"/>
            </a:pPr>
            <a:r>
              <a:rPr lang="sr-Cyrl-RS" dirty="0"/>
              <a:t> </a:t>
            </a:r>
            <a:r>
              <a:rPr lang="sr-Cyrl-RS" dirty="0" smtClean="0"/>
              <a:t>препарата намењених за инхалацију (који се    користе у облику паре или гаса)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4824536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Одређивање биорасположивости лека се врши искључиво на здравим добровољцима да би се елиминисали или свели на минимум потенцијални утицаји физиолошких варијабилности.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Израчунавање биорасположивости лекова и АУЦ – а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b="1" i="1" dirty="0" smtClean="0"/>
              <a:t>Фармацеутски еквиваленти </a:t>
            </a:r>
            <a:r>
              <a:rPr lang="sr-Cyrl-RS" sz="2800" dirty="0" smtClean="0"/>
              <a:t>су они лековити препарати који у идентичним фармацеутским облицима поседују идентичну врсту и количину активних принципа али не морају да имају исте помоћне принципе и не морају да буду добијени идентичним поризводним процесом.</a:t>
            </a:r>
          </a:p>
          <a:p>
            <a:r>
              <a:rPr lang="sr-Cyrl-RS" sz="2800" b="1" i="1" dirty="0" smtClean="0"/>
              <a:t>Фармацеутски алтернативи</a:t>
            </a:r>
            <a:r>
              <a:rPr lang="sr-Cyrl-RS" sz="2800" dirty="0" smtClean="0"/>
              <a:t> су они лековити препарати коју морају да садрже идентичну врсту активних принципа али активни принцип не мора да буде присутан у истој количини</a:t>
            </a:r>
            <a:r>
              <a:rPr lang="en-US" sz="2800" dirty="0" smtClean="0"/>
              <a:t> </a:t>
            </a:r>
            <a:r>
              <a:rPr lang="sr-Cyrl-RS" sz="2800" dirty="0" smtClean="0"/>
              <a:t>у препарату као ни фармацеутски облик препарата.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1063</Words>
  <Application>Microsoft Office PowerPoint</Application>
  <PresentationFormat>On-screen Show (4:3)</PresentationFormat>
  <Paragraphs>124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  ИНТЕГРИСАНЕ АКАДЕМСКЕ  СТУДИЈЕ ФАРМАЦИЈЕ   И16 ОБРАДА РЕЗУЛТАТА МЕРЕЊА  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  <vt:lpstr>Израчунавање биорасположивости лекова и АУЦ – а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Интегрисане академске студије фармације  Предавање бр. 6 Обрада резултата мерења</dc:title>
  <dc:creator>Olja</dc:creator>
  <cp:lastModifiedBy>Korisnik</cp:lastModifiedBy>
  <cp:revision>28</cp:revision>
  <dcterms:created xsi:type="dcterms:W3CDTF">2018-08-31T08:38:09Z</dcterms:created>
  <dcterms:modified xsi:type="dcterms:W3CDTF">2019-09-10T20:18:05Z</dcterms:modified>
</cp:coreProperties>
</file>